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52C2E-156D-4C24-B9A2-F2F2D37877BB}" type="datetimeFigureOut">
              <a:rPr lang="it-IT" smtClean="0"/>
              <a:pPr/>
              <a:t>20/05/2018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3C5F6-7869-4DEA-B713-1957142977F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990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3C5F6-7869-4DEA-B713-1957142977F7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400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3C5F6-7869-4DEA-B713-1957142977F7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3725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3C5F6-7869-4DEA-B713-1957142977F7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5850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3C5F6-7869-4DEA-B713-1957142977F7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174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3C5F6-7869-4DEA-B713-1957142977F7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964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3C5F6-7869-4DEA-B713-1957142977F7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811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3C5F6-7869-4DEA-B713-1957142977F7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5392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3C5F6-7869-4DEA-B713-1957142977F7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0538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3C5F6-7869-4DEA-B713-1957142977F7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660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3C5F6-7869-4DEA-B713-1957142977F7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996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3C5F6-7869-4DEA-B713-1957142977F7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62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3C5F6-7869-4DEA-B713-1957142977F7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5672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3C5F6-7869-4DEA-B713-1957142977F7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5089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3C5F6-7869-4DEA-B713-1957142977F7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1030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3C5F6-7869-4DEA-B713-1957142977F7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3517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3C5F6-7869-4DEA-B713-1957142977F7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6192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3C5F6-7869-4DEA-B713-1957142977F7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3105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3C5F6-7869-4DEA-B713-1957142977F7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7145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3C5F6-7869-4DEA-B713-1957142977F7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6317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3C5F6-7869-4DEA-B713-1957142977F7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075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3C5F6-7869-4DEA-B713-1957142977F7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942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3C5F6-7869-4DEA-B713-1957142977F7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7789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DE94740-65D2-4E57-8253-6AE35B6510C2}" type="datetime1">
              <a:rPr lang="it-IT" smtClean="0"/>
              <a:pPr/>
              <a:t>20/05/2018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it-IT" smtClean="0"/>
              <a:t>AEMH-FEMS Presentation - Lisbon 2018</a:t>
            </a:r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CB7A454-1C24-493D-A807-379E2D441BD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A924-CC54-4EB4-B79A-0F4587E4FF38}" type="datetime1">
              <a:rPr lang="it-IT" smtClean="0"/>
              <a:pPr/>
              <a:t>20/05/2018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AEMH-FEMS Presentation - Lisbon 2018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A454-1C24-493D-A807-379E2D441BD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6685-8224-411E-967A-16C1AD0C6762}" type="datetime1">
              <a:rPr lang="it-IT" smtClean="0"/>
              <a:pPr/>
              <a:t>20/05/2018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AEMH-FEMS Presentation - Lisbon 2018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A454-1C24-493D-A807-379E2D441BD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286B5F-7576-4EC8-B397-5499CF491BD6}" type="datetime1">
              <a:rPr lang="it-IT" smtClean="0"/>
              <a:pPr/>
              <a:t>20/05/2018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CB7A454-1C24-493D-A807-379E2D441BD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it-IT" smtClean="0"/>
              <a:t>AEMH-FEMS Presentation - Lisbon 2018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E8DD4A1-ED95-436A-9977-CD378DA0B21B}" type="datetime1">
              <a:rPr lang="it-IT" smtClean="0"/>
              <a:pPr/>
              <a:t>20/05/2018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it-IT" smtClean="0"/>
              <a:t>AEMH-FEMS Presentation - Lisbon 2018</a:t>
            </a:r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CB7A454-1C24-493D-A807-379E2D441BD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2FC87-A06B-43E0-BF45-554E50305338}" type="datetime1">
              <a:rPr lang="it-IT" smtClean="0"/>
              <a:pPr/>
              <a:t>20/05/2018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AEMH-FEMS Presentation - Lisbon 2018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A454-1C24-493D-A807-379E2D441BD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26A0-31DD-45C6-9612-93522B4669B1}" type="datetime1">
              <a:rPr lang="it-IT" smtClean="0"/>
              <a:pPr/>
              <a:t>20/05/2018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AEMH-FEMS Presentation - Lisbon 2018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A454-1C24-493D-A807-379E2D441BD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3624E4-0D63-46A9-8235-F448E3A38D1B}" type="datetime1">
              <a:rPr lang="it-IT" smtClean="0"/>
              <a:pPr/>
              <a:t>20/05/2018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CB7A454-1C24-493D-A807-379E2D441BD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it-IT" smtClean="0"/>
              <a:t>AEMH-FEMS Presentation - Lisbon 2018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DCA8-70E7-43F3-B3AF-D27DAB466F57}" type="datetime1">
              <a:rPr lang="it-IT" smtClean="0"/>
              <a:pPr/>
              <a:t>20/05/2018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AEMH-FEMS Presentation - Lisbon 2018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A454-1C24-493D-A807-379E2D441BD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1F1F52-FE9B-4116-A82C-0086556030E4}" type="datetime1">
              <a:rPr lang="it-IT" smtClean="0"/>
              <a:pPr/>
              <a:t>20/05/2018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CB7A454-1C24-493D-A807-379E2D441BD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it-IT" smtClean="0"/>
              <a:t>AEMH-FEMS Presentation - Lisbon 2018</a:t>
            </a:r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3F02ED-95E0-41B1-B8EF-C5323FDFE2C5}" type="datetime1">
              <a:rPr lang="it-IT" smtClean="0"/>
              <a:pPr/>
              <a:t>20/05/2018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CB7A454-1C24-493D-A807-379E2D441BD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it-IT" smtClean="0"/>
              <a:t>AEMH-FEMS Presentation - Lisbon 2018</a:t>
            </a:r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BF65F0C-5FCB-48EC-A79A-04CBF4157B3F}" type="datetime1">
              <a:rPr lang="it-IT" smtClean="0"/>
              <a:pPr/>
              <a:t>20/05/2018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AEMH-FEMS Presentation - Lisbon 2018</a:t>
            </a:r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CB7A454-1C24-493D-A807-379E2D441BD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20000"/>
                <a:lumOff val="80000"/>
              </a:schemeClr>
            </a:gs>
            <a:gs pos="40000">
              <a:schemeClr val="bg1">
                <a:tint val="90000"/>
                <a:shade val="90000"/>
                <a:satMod val="120000"/>
              </a:schemeClr>
            </a:gs>
            <a:gs pos="100000">
              <a:schemeClr val="bg1">
                <a:tint val="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39552" y="191683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it-IT" sz="3600" b="1" i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Italian</a:t>
            </a:r>
            <a:r>
              <a:rPr lang="it-IT" sz="36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sz="3600" b="1" i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healthcare</a:t>
            </a:r>
            <a:r>
              <a:rPr lang="it-IT" sz="36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system</a:t>
            </a:r>
            <a:br>
              <a:rPr lang="it-IT" sz="36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it-IT" sz="32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- </a:t>
            </a:r>
            <a:r>
              <a:rPr lang="it-IT" sz="32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making</a:t>
            </a:r>
            <a:r>
              <a:rPr lang="it-IT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it-IT" sz="32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point</a:t>
            </a:r>
            <a:r>
              <a:rPr lang="it-IT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endParaRPr lang="it-IT" sz="32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411760" y="4725144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Alessandra </a:t>
            </a:r>
            <a:r>
              <a:rPr lang="it-IT" sz="2400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Spedicato</a:t>
            </a:r>
            <a:r>
              <a:rPr lang="it-IT" sz="2400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 MD</a:t>
            </a:r>
          </a:p>
          <a:p>
            <a:endParaRPr lang="it-IT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>
          <a:xfrm>
            <a:off x="251520" y="6309320"/>
            <a:ext cx="5040560" cy="365760"/>
          </a:xfrm>
        </p:spPr>
        <p:txBody>
          <a:bodyPr/>
          <a:lstStyle/>
          <a:p>
            <a:r>
              <a:rPr lang="it-IT" sz="160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AEMH-FEMS Presentation - Lisbon 2018</a:t>
            </a:r>
            <a:endParaRPr lang="it-IT" sz="1600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20000"/>
                <a:lumOff val="80000"/>
              </a:schemeClr>
            </a:gs>
            <a:gs pos="40000">
              <a:schemeClr val="bg1">
                <a:tint val="90000"/>
                <a:shade val="90000"/>
                <a:satMod val="120000"/>
              </a:schemeClr>
            </a:gs>
            <a:gs pos="100000">
              <a:schemeClr val="bg1">
                <a:tint val="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>
          <a:xfrm>
            <a:off x="251520" y="6309320"/>
            <a:ext cx="5040560" cy="365760"/>
          </a:xfrm>
        </p:spPr>
        <p:txBody>
          <a:bodyPr/>
          <a:lstStyle/>
          <a:p>
            <a:r>
              <a:rPr lang="it-IT" sz="160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AEMH-FEMS Presentation - Lisbon 2018</a:t>
            </a:r>
            <a:endParaRPr lang="it-IT" sz="1600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7" name="Picture 3" descr="C:\Users\Lalla\Documents\immagini per diapo\IMG_1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447962" cy="6091386"/>
          </a:xfrm>
          <a:prstGeom prst="rect">
            <a:avLst/>
          </a:prstGeom>
          <a:solidFill>
            <a:schemeClr val="bg1"/>
          </a:solidFill>
        </p:spPr>
      </p:pic>
      <p:sp useBgFill="1">
        <p:nvSpPr>
          <p:cNvPr id="8" name="Titolo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136904" cy="864096"/>
          </a:xfrm>
        </p:spPr>
        <p:txBody>
          <a:bodyPr>
            <a:normAutofit/>
          </a:bodyPr>
          <a:lstStyle/>
          <a:p>
            <a:pPr algn="ctr"/>
            <a:r>
              <a:rPr lang="it-IT" sz="36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Hospital Network</a:t>
            </a:r>
            <a:endParaRPr lang="it-IT" sz="2000" b="1" i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 useBgFill="1">
        <p:nvSpPr>
          <p:cNvPr id="10" name="CasellaDiTesto 9"/>
          <p:cNvSpPr txBox="1"/>
          <p:nvPr/>
        </p:nvSpPr>
        <p:spPr>
          <a:xfrm>
            <a:off x="2123728" y="1268760"/>
            <a:ext cx="4824536" cy="1477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	1100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health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institutions</a:t>
            </a:r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it-IT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3059832" y="1700808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2771800" y="198884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49,43% public </a:t>
            </a:r>
            <a:r>
              <a:rPr lang="it-IT" sz="1400" b="1" i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funding</a:t>
            </a:r>
            <a:r>
              <a:rPr lang="it-IT" sz="14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endParaRPr lang="it-IT" sz="1400" b="1" i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5" name="Ovale 14"/>
          <p:cNvSpPr/>
          <p:nvPr/>
        </p:nvSpPr>
        <p:spPr>
          <a:xfrm>
            <a:off x="5940152" y="1628800"/>
            <a:ext cx="1224136" cy="115212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5436096" y="191683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50,53% private and public </a:t>
            </a:r>
            <a:r>
              <a:rPr lang="it-IT" sz="1400" b="1" i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funding</a:t>
            </a:r>
            <a:r>
              <a:rPr lang="it-IT" sz="14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endParaRPr lang="it-IT" sz="1400" b="1" i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411760" y="2780928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1403648" y="3284984"/>
            <a:ext cx="23762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20" name="CasellaDiTesto 19"/>
          <p:cNvSpPr txBox="1"/>
          <p:nvPr/>
        </p:nvSpPr>
        <p:spPr>
          <a:xfrm>
            <a:off x="611560" y="3573016"/>
            <a:ext cx="129614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it-IT" sz="1200" b="1" i="1" dirty="0" err="1" smtClean="0">
                <a:latin typeface="Bookman Old Style" pitchFamily="18" charset="0"/>
              </a:rPr>
              <a:t>inpatients</a:t>
            </a:r>
            <a:endParaRPr lang="it-IT" sz="1200" b="1" i="1" dirty="0">
              <a:latin typeface="Bookman Old Style" pitchFamily="18" charset="0"/>
            </a:endParaRPr>
          </a:p>
        </p:txBody>
      </p:sp>
      <p:sp useBgFill="1">
        <p:nvSpPr>
          <p:cNvPr id="21" name="CasellaDiTesto 20"/>
          <p:cNvSpPr txBox="1"/>
          <p:nvPr/>
        </p:nvSpPr>
        <p:spPr>
          <a:xfrm>
            <a:off x="323528" y="5805264"/>
            <a:ext cx="7632848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COMMENTS:  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patchy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medical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An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uneven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situation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causing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	     	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migration</a:t>
            </a:r>
            <a:endParaRPr lang="it-IT" sz="1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>
          <a:xfrm>
            <a:off x="251520" y="6309320"/>
            <a:ext cx="5040560" cy="365760"/>
          </a:xfrm>
        </p:spPr>
        <p:txBody>
          <a:bodyPr/>
          <a:lstStyle/>
          <a:p>
            <a:r>
              <a:rPr lang="it-IT" sz="160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AEMH-FEMS Presentation - Lisbon 2018</a:t>
            </a:r>
            <a:endParaRPr lang="it-IT" sz="1600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Titolo 3"/>
          <p:cNvSpPr>
            <a:spLocks noGrp="1"/>
          </p:cNvSpPr>
          <p:nvPr>
            <p:ph type="title"/>
          </p:nvPr>
        </p:nvSpPr>
        <p:spPr>
          <a:xfrm>
            <a:off x="0" y="692696"/>
            <a:ext cx="4680520" cy="634082"/>
          </a:xfrm>
        </p:spPr>
        <p:txBody>
          <a:bodyPr>
            <a:normAutofit/>
          </a:bodyPr>
          <a:lstStyle/>
          <a:p>
            <a:pPr algn="ctr"/>
            <a:r>
              <a:rPr lang="it-IT" sz="24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E-HEALTH</a:t>
            </a:r>
            <a:endParaRPr lang="it-IT" sz="2400" b="1" i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3528" y="249289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10%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of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patients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scheduling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an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appointment</a:t>
            </a:r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78%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e-prescriptions</a:t>
            </a:r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46%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individuals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using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the Internet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seeking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health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information</a:t>
            </a:r>
          </a:p>
          <a:p>
            <a:pPr>
              <a:buFont typeface="Arial" pitchFamily="34" charset="0"/>
              <a:buChar char="•"/>
            </a:pP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EHR system in 7 out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of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21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Regions</a:t>
            </a:r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lvl="2"/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2018 budget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Law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allocates1,27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billion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euros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(1,1%)</a:t>
            </a:r>
          </a:p>
          <a:p>
            <a:pPr lvl="2"/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lvl="2"/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Some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estimations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suggest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roughly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20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billion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(10-15% of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healthcare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fund)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could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be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saved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with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those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tools</a:t>
            </a:r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it-IT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7651" name="Picture 3" descr="C:\Users\Lalla\Documents\immagini per diapo\sacco-di-sold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77072"/>
            <a:ext cx="769268" cy="769268"/>
          </a:xfrm>
          <a:prstGeom prst="rect">
            <a:avLst/>
          </a:prstGeom>
          <a:noFill/>
        </p:spPr>
      </p:pic>
      <p:pic>
        <p:nvPicPr>
          <p:cNvPr id="35842" name="Picture 2" descr="Risultati immagini per e-heal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60648"/>
            <a:ext cx="4392488" cy="225115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51521" y="5301208"/>
            <a:ext cx="8208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COMMENTS: Service must invest more financial resources for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eHealth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to allow for more efficiency, maximization of service supply, a reduction of medical errors, an increase in patient safety, and an improvement in chronic disease management. Moreover, it should draft clear policies for safety and privacy.</a:t>
            </a:r>
            <a:endParaRPr kumimoji="0" lang="en-US" sz="16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>
          <a:xfrm>
            <a:off x="251520" y="6309320"/>
            <a:ext cx="5040560" cy="365760"/>
          </a:xfrm>
        </p:spPr>
        <p:txBody>
          <a:bodyPr/>
          <a:lstStyle/>
          <a:p>
            <a:r>
              <a:rPr lang="it-IT" sz="160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AEMH-FEMS Presentation - Lisbon 2018</a:t>
            </a:r>
            <a:endParaRPr lang="it-IT" sz="1600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Titolo 3"/>
          <p:cNvSpPr>
            <a:spLocks noGrp="1"/>
          </p:cNvSpPr>
          <p:nvPr>
            <p:ph type="title"/>
          </p:nvPr>
        </p:nvSpPr>
        <p:spPr>
          <a:xfrm>
            <a:off x="1835696" y="260648"/>
            <a:ext cx="4680520" cy="634082"/>
          </a:xfrm>
        </p:spPr>
        <p:txBody>
          <a:bodyPr>
            <a:normAutofit/>
          </a:bodyPr>
          <a:lstStyle/>
          <a:p>
            <a:pPr algn="ctr"/>
            <a:r>
              <a:rPr lang="it-IT" sz="24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WAITING LISTS</a:t>
            </a:r>
            <a:endParaRPr lang="it-IT" sz="2400" b="1" i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7544" y="1340768"/>
            <a:ext cx="79928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SURVEY:</a:t>
            </a:r>
          </a:p>
          <a:p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4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italian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Regions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 26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million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of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inhabitants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(44%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of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italian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population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)</a:t>
            </a:r>
          </a:p>
          <a:p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11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not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urgent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medical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services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Eye exam,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orthopedic examination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joint x-ray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spirometry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Echocardiography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venous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Doppler ultrasound of lower limbs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thyroid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ultrasonography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colonoscopy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gastroscopy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electromiography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angiography</a:t>
            </a:r>
            <a:endParaRPr lang="it-IT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endParaRPr lang="it-IT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>
          <a:xfrm>
            <a:off x="251520" y="6309320"/>
            <a:ext cx="5040560" cy="365760"/>
          </a:xfrm>
        </p:spPr>
        <p:txBody>
          <a:bodyPr/>
          <a:lstStyle/>
          <a:p>
            <a:r>
              <a:rPr lang="it-IT" sz="160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AEMH-FEMS Presentation - Lisbon 2018</a:t>
            </a:r>
            <a:endParaRPr lang="it-IT" sz="1600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Titolo 3"/>
          <p:cNvSpPr>
            <a:spLocks noGrp="1"/>
          </p:cNvSpPr>
          <p:nvPr>
            <p:ph type="title"/>
          </p:nvPr>
        </p:nvSpPr>
        <p:spPr>
          <a:xfrm>
            <a:off x="3635896" y="0"/>
            <a:ext cx="4680520" cy="634082"/>
          </a:xfrm>
        </p:spPr>
        <p:txBody>
          <a:bodyPr>
            <a:normAutofit/>
          </a:bodyPr>
          <a:lstStyle/>
          <a:p>
            <a:pPr algn="ctr"/>
            <a:r>
              <a:rPr lang="it-IT" sz="24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WAITING LISTS</a:t>
            </a:r>
            <a:endParaRPr lang="it-IT" sz="2400" b="1" i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5" name="Immagin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536504" cy="60212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9"/>
          <p:cNvSpPr txBox="1"/>
          <p:nvPr/>
        </p:nvSpPr>
        <p:spPr>
          <a:xfrm>
            <a:off x="179512" y="1411253"/>
            <a:ext cx="1944216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Eye exam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orthopedic exam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joint x-ray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spirometry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echocardio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venous Doppler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thyroid US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colonoscopy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gastroscopy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electromiography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angiography</a:t>
            </a:r>
            <a:endParaRPr lang="it-IT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23528" y="332656"/>
            <a:ext cx="439248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Waiting</a:t>
            </a:r>
            <a:r>
              <a:rPr lang="it-IT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sz="16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times</a:t>
            </a:r>
            <a:r>
              <a:rPr lang="it-IT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(</a:t>
            </a:r>
            <a:r>
              <a:rPr lang="it-IT" sz="16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days</a:t>
            </a:r>
            <a:r>
              <a:rPr lang="it-IT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) in Public hospitals, private </a:t>
            </a:r>
            <a:r>
              <a:rPr lang="it-IT" sz="16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practice</a:t>
            </a:r>
            <a:r>
              <a:rPr lang="it-IT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sz="16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activities</a:t>
            </a:r>
            <a:r>
              <a:rPr lang="it-IT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in PH, private </a:t>
            </a:r>
            <a:r>
              <a:rPr lang="it-IT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hospitals </a:t>
            </a:r>
            <a:r>
              <a:rPr lang="it-IT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with public funds, private hospitals</a:t>
            </a:r>
            <a:endParaRPr lang="it-IT" sz="16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2" name="Picture 2" descr="Risultati immagini per segnale perico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060848"/>
            <a:ext cx="504056" cy="504056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/>
        </p:nvSpPr>
        <p:spPr>
          <a:xfrm>
            <a:off x="5436096" y="198884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Only</a:t>
            </a:r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xRay</a:t>
            </a:r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services</a:t>
            </a:r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are </a:t>
            </a:r>
            <a:r>
              <a:rPr lang="it-IT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provided</a:t>
            </a:r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within</a:t>
            </a:r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30 </a:t>
            </a:r>
            <a:r>
              <a:rPr lang="it-IT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days</a:t>
            </a:r>
            <a:endParaRPr lang="it-IT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 useBgFill="1">
        <p:nvSpPr>
          <p:cNvPr id="14" name="CasellaDiTesto 13"/>
          <p:cNvSpPr txBox="1"/>
          <p:nvPr/>
        </p:nvSpPr>
        <p:spPr>
          <a:xfrm>
            <a:off x="4716016" y="3861048"/>
            <a:ext cx="4176464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COMMENTS:  - 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waiting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times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symptoms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continuing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cuts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public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healthcare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Need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analyze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experiences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such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Emilia Romagna</a:t>
            </a:r>
          </a:p>
          <a:p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Tuscany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proposal</a:t>
            </a:r>
            <a:endParaRPr lang="it-IT" sz="1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>
          <a:xfrm>
            <a:off x="251520" y="6309320"/>
            <a:ext cx="5040560" cy="365760"/>
          </a:xfrm>
        </p:spPr>
        <p:txBody>
          <a:bodyPr/>
          <a:lstStyle/>
          <a:p>
            <a:r>
              <a:rPr lang="it-IT" sz="160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AEMH-FEMS Presentation - Lisbon 2018</a:t>
            </a:r>
            <a:endParaRPr lang="it-IT" sz="1600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Titolo 3"/>
          <p:cNvSpPr>
            <a:spLocks noGrp="1"/>
          </p:cNvSpPr>
          <p:nvPr>
            <p:ph type="title"/>
          </p:nvPr>
        </p:nvSpPr>
        <p:spPr>
          <a:xfrm>
            <a:off x="1835696" y="260648"/>
            <a:ext cx="4680520" cy="634082"/>
          </a:xfrm>
        </p:spPr>
        <p:txBody>
          <a:bodyPr>
            <a:normAutofit/>
          </a:bodyPr>
          <a:lstStyle/>
          <a:p>
            <a:pPr algn="ctr"/>
            <a:r>
              <a:rPr lang="it-IT" sz="24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ACCESSIBILITY </a:t>
            </a:r>
            <a:endParaRPr lang="it-IT" sz="2400" b="1" i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7544" y="1340768"/>
            <a:ext cx="79928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2016: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new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minimum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healthcare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standards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(LEA)</a:t>
            </a:r>
          </a:p>
          <a:p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Reduction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of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inpatient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services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and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day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hospital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services</a:t>
            </a:r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Increasing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of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outpatient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services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(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cost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reduction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and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higher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incomes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)</a:t>
            </a:r>
          </a:p>
          <a:p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Money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saved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not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reinvested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causing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a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worsening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of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supply-demand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gap</a:t>
            </a:r>
          </a:p>
          <a:p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Increased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imflow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of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patients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to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casualties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. A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vicious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circle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.</a:t>
            </a:r>
            <a:endParaRPr lang="it-IT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it-IT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Freccia in giù 4"/>
          <p:cNvSpPr/>
          <p:nvPr/>
        </p:nvSpPr>
        <p:spPr>
          <a:xfrm>
            <a:off x="3779912" y="1700808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/>
          <p:cNvSpPr/>
          <p:nvPr/>
        </p:nvSpPr>
        <p:spPr>
          <a:xfrm>
            <a:off x="3779912" y="292494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>
            <a:off x="3851920" y="4077072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11" name="CasellaDiTesto 10"/>
          <p:cNvSpPr txBox="1"/>
          <p:nvPr/>
        </p:nvSpPr>
        <p:spPr>
          <a:xfrm>
            <a:off x="251520" y="5517232"/>
            <a:ext cx="763284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COMMENTS:   5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millions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Italians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geve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up a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medical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treeatment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last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year…</a:t>
            </a:r>
            <a:endParaRPr lang="it-IT" sz="1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>
          <a:xfrm>
            <a:off x="251520" y="6309320"/>
            <a:ext cx="5040560" cy="365760"/>
          </a:xfrm>
        </p:spPr>
        <p:txBody>
          <a:bodyPr/>
          <a:lstStyle/>
          <a:p>
            <a:r>
              <a:rPr lang="it-IT" sz="160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AEMH-FEMS Presentation - Lisbon 2018</a:t>
            </a:r>
            <a:endParaRPr lang="it-IT" sz="1600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Titolo 3"/>
          <p:cNvSpPr>
            <a:spLocks noGrp="1"/>
          </p:cNvSpPr>
          <p:nvPr>
            <p:ph type="title"/>
          </p:nvPr>
        </p:nvSpPr>
        <p:spPr>
          <a:xfrm>
            <a:off x="179512" y="548680"/>
            <a:ext cx="4680520" cy="634082"/>
          </a:xfrm>
        </p:spPr>
        <p:txBody>
          <a:bodyPr>
            <a:normAutofit/>
          </a:bodyPr>
          <a:lstStyle/>
          <a:p>
            <a:pPr algn="ctr"/>
            <a:r>
              <a:rPr lang="it-IT" sz="24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OUT OF POCKET PAYMENT</a:t>
            </a:r>
            <a:endParaRPr lang="it-IT" sz="2400" b="1" i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9552" y="2564904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In 2016 37,3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billion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of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euros</a:t>
            </a:r>
            <a:endParaRPr lang="it-IT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600 euro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each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,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including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children</a:t>
            </a:r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Patients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’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contribution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and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insurance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policies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or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health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funds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.</a:t>
            </a:r>
          </a:p>
          <a:p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Analysis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of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consumption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reveals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that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those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medical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expenses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are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mostly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for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futile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products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and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services</a:t>
            </a:r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it-IT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 useBgFill="1">
        <p:nvSpPr>
          <p:cNvPr id="11" name="CasellaDiTesto 10"/>
          <p:cNvSpPr txBox="1"/>
          <p:nvPr/>
        </p:nvSpPr>
        <p:spPr>
          <a:xfrm>
            <a:off x="251520" y="5517232"/>
            <a:ext cx="763284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COMMENTS:   </a:t>
            </a:r>
            <a:endParaRPr lang="it-IT" sz="1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Risultati immagini per sold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48680"/>
            <a:ext cx="3366001" cy="1882156"/>
          </a:xfrm>
          <a:prstGeom prst="rect">
            <a:avLst/>
          </a:prstGeom>
          <a:noFill/>
        </p:spPr>
      </p:pic>
      <p:pic>
        <p:nvPicPr>
          <p:cNvPr id="39940" name="Picture 4" descr="Risultati immagini per benesse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5157192"/>
            <a:ext cx="2880320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>
          <a:xfrm>
            <a:off x="251520" y="6309320"/>
            <a:ext cx="5040560" cy="365760"/>
          </a:xfrm>
        </p:spPr>
        <p:txBody>
          <a:bodyPr/>
          <a:lstStyle/>
          <a:p>
            <a:r>
              <a:rPr lang="it-IT" sz="160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AEMH-FEMS Presentation - Lisbon 2018</a:t>
            </a:r>
            <a:endParaRPr lang="it-IT" sz="1600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Titolo 3"/>
          <p:cNvSpPr>
            <a:spLocks noGrp="1"/>
          </p:cNvSpPr>
          <p:nvPr>
            <p:ph type="title"/>
          </p:nvPr>
        </p:nvSpPr>
        <p:spPr>
          <a:xfrm>
            <a:off x="179512" y="0"/>
            <a:ext cx="6624736" cy="836712"/>
          </a:xfrm>
        </p:spPr>
        <p:txBody>
          <a:bodyPr>
            <a:normAutofit/>
          </a:bodyPr>
          <a:lstStyle/>
          <a:p>
            <a:pPr algn="ctr"/>
            <a:r>
              <a:rPr lang="it-IT" sz="24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Euro </a:t>
            </a:r>
            <a:r>
              <a:rPr lang="it-IT" sz="2400" b="1" i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Health</a:t>
            </a:r>
            <a:r>
              <a:rPr lang="it-IT" sz="24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 Consumer </a:t>
            </a:r>
            <a:r>
              <a:rPr lang="it-IT" sz="2400" b="1" i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Index</a:t>
            </a:r>
            <a:r>
              <a:rPr lang="it-IT" sz="24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’s </a:t>
            </a:r>
            <a:r>
              <a:rPr lang="it-IT" sz="2400" b="1" i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Comments</a:t>
            </a:r>
            <a:endParaRPr lang="it-IT" sz="2400" b="1" i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48130" name="Picture 2" descr="Risultati immagini per euro health consumer 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0"/>
            <a:ext cx="1900436" cy="2689848"/>
          </a:xfrm>
          <a:prstGeom prst="rect">
            <a:avLst/>
          </a:prstGeom>
          <a:noFill/>
        </p:spPr>
      </p:pic>
      <p:pic>
        <p:nvPicPr>
          <p:cNvPr id="48132" name="Picture 4" descr="Risultati immagini per ital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96752"/>
            <a:ext cx="2160240" cy="2546923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2339752" y="14847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20°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place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, 673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points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843808" y="3284984"/>
            <a:ext cx="56886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Bookman Old Style" pitchFamily="18" charset="0"/>
              </a:rPr>
              <a:t>EHCI states: “Although in theory the entire healthcare system operates under one central ministry of health, the national Index score of Italy is a mix of Northern Italian and Rome Green scores, and Southern Italian Red scores, resulting in a lot of Yellows.” </a:t>
            </a:r>
          </a:p>
          <a:p>
            <a:r>
              <a:rPr lang="en-US" dirty="0" smtClean="0">
                <a:solidFill>
                  <a:srgbClr val="0070C0"/>
                </a:solidFill>
                <a:latin typeface="Bookman Old Style" pitchFamily="18" charset="0"/>
              </a:rPr>
              <a:t>		</a:t>
            </a: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NOT FULLY AGREE</a:t>
            </a:r>
            <a:endParaRPr lang="it-IT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>
          <a:xfrm>
            <a:off x="251520" y="6309320"/>
            <a:ext cx="5040560" cy="365760"/>
          </a:xfrm>
        </p:spPr>
        <p:txBody>
          <a:bodyPr/>
          <a:lstStyle/>
          <a:p>
            <a:r>
              <a:rPr lang="it-IT" sz="160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AEMH-FEMS Presentation - Lisbon 2018</a:t>
            </a:r>
            <a:endParaRPr lang="it-IT" sz="1600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Titolo 3"/>
          <p:cNvSpPr>
            <a:spLocks noGrp="1"/>
          </p:cNvSpPr>
          <p:nvPr>
            <p:ph type="title"/>
          </p:nvPr>
        </p:nvSpPr>
        <p:spPr>
          <a:xfrm>
            <a:off x="179512" y="0"/>
            <a:ext cx="6624736" cy="836712"/>
          </a:xfrm>
        </p:spPr>
        <p:txBody>
          <a:bodyPr>
            <a:normAutofit/>
          </a:bodyPr>
          <a:lstStyle/>
          <a:p>
            <a:pPr algn="ctr"/>
            <a:r>
              <a:rPr lang="it-IT" sz="24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Euro </a:t>
            </a:r>
            <a:r>
              <a:rPr lang="it-IT" sz="2400" b="1" i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Health</a:t>
            </a:r>
            <a:r>
              <a:rPr lang="it-IT" sz="24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 Consumer </a:t>
            </a:r>
            <a:r>
              <a:rPr lang="it-IT" sz="2400" b="1" i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Index</a:t>
            </a:r>
            <a:r>
              <a:rPr lang="it-IT" sz="24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’s </a:t>
            </a:r>
            <a:r>
              <a:rPr lang="it-IT" sz="2400" b="1" i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Comments</a:t>
            </a:r>
            <a:endParaRPr lang="it-IT" sz="2400" b="1" i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48130" name="Picture 2" descr="Risultati immagini per euro health consumer 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0"/>
            <a:ext cx="1900436" cy="2689848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395536" y="1196752"/>
            <a:ext cx="6318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Bookman Old Style" pitchFamily="18" charset="0"/>
              </a:rPr>
              <a:t>EHCI states:“In southern Europe, Spain and Italy provide healthcare services where medical excellence can be found in many places. Real excellence in southern European healthcare seems to be a bit too much dependent on the consumers' ability to afford private healthcare as a supplement to public healthcare</a:t>
            </a:r>
            <a:r>
              <a:rPr lang="en-US" dirty="0" smtClean="0"/>
              <a:t>”</a:t>
            </a:r>
          </a:p>
          <a:p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1979712" y="3212976"/>
            <a:ext cx="2504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NOT FULLY AGREE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467544" y="3573016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Public institutions assure 95% of hospitalization needs, 60% of outpatient services and 65% of long term assistance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Private services are absent in Emergency Departments and major surgery</a:t>
            </a:r>
            <a:endParaRPr lang="it-IT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>
          <a:xfrm>
            <a:off x="251520" y="6309320"/>
            <a:ext cx="5040560" cy="365760"/>
          </a:xfrm>
        </p:spPr>
        <p:txBody>
          <a:bodyPr/>
          <a:lstStyle/>
          <a:p>
            <a:r>
              <a:rPr lang="it-IT" sz="160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AEMH-FEMS Presentation - Lisbon 2018</a:t>
            </a:r>
            <a:endParaRPr lang="it-IT" sz="1600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Titolo 3"/>
          <p:cNvSpPr>
            <a:spLocks noGrp="1"/>
          </p:cNvSpPr>
          <p:nvPr>
            <p:ph type="title"/>
          </p:nvPr>
        </p:nvSpPr>
        <p:spPr>
          <a:xfrm>
            <a:off x="179512" y="0"/>
            <a:ext cx="6624736" cy="836712"/>
          </a:xfrm>
        </p:spPr>
        <p:txBody>
          <a:bodyPr>
            <a:normAutofit/>
          </a:bodyPr>
          <a:lstStyle/>
          <a:p>
            <a:pPr algn="ctr"/>
            <a:r>
              <a:rPr lang="it-IT" sz="24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Euro </a:t>
            </a:r>
            <a:r>
              <a:rPr lang="it-IT" sz="2400" b="1" i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Health</a:t>
            </a:r>
            <a:r>
              <a:rPr lang="it-IT" sz="24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 Consumer </a:t>
            </a:r>
            <a:r>
              <a:rPr lang="it-IT" sz="2400" b="1" i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Index</a:t>
            </a:r>
            <a:r>
              <a:rPr lang="it-IT" sz="24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’s </a:t>
            </a:r>
            <a:r>
              <a:rPr lang="it-IT" sz="2400" b="1" i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brief</a:t>
            </a:r>
            <a:r>
              <a:rPr lang="it-IT" sz="24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Comments</a:t>
            </a:r>
            <a:endParaRPr lang="it-IT" sz="2400" b="1" i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48130" name="Picture 2" descr="Risultati immagini per euro health consumer 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0"/>
            <a:ext cx="1108348" cy="1568739"/>
          </a:xfrm>
          <a:prstGeom prst="rect">
            <a:avLst/>
          </a:prstGeom>
          <a:noFill/>
        </p:spPr>
      </p:pic>
      <p:pic>
        <p:nvPicPr>
          <p:cNvPr id="10" name="Immagin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2771800" cy="2653283"/>
          </a:xfrm>
          <a:prstGeom prst="rect">
            <a:avLst/>
          </a:prstGeom>
          <a:noFill/>
          <a:ln>
            <a:noFill/>
          </a:ln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915816" y="1482750"/>
            <a:ext cx="60486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Patient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organisations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involved in decision making. Great participation and informed consent is highly recommended.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Right to second opinion. I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don’agree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whit this score. In case of outpatient services, patients can get a second opinion paying a patient’s contribution.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We don’t have any bona fide doctors register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Regarding medical records, they are accessible (not immediately) on a paper version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2" name="Immagin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61048"/>
            <a:ext cx="3563888" cy="1933788"/>
          </a:xfrm>
          <a:prstGeom prst="rect">
            <a:avLst/>
          </a:prstGeom>
          <a:noFill/>
          <a:ln>
            <a:noFill/>
          </a:ln>
        </p:spPr>
      </p:pic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4610253"/>
            <a:ext cx="49320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General practitioner’s activity is quite good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Regarding waiting times, we already discussed above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>
          <a:xfrm>
            <a:off x="251520" y="6309320"/>
            <a:ext cx="5040560" cy="365760"/>
          </a:xfrm>
        </p:spPr>
        <p:txBody>
          <a:bodyPr/>
          <a:lstStyle/>
          <a:p>
            <a:r>
              <a:rPr lang="it-IT" sz="160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AEMH-FEMS Presentation - Lisbon 2018</a:t>
            </a:r>
            <a:endParaRPr lang="it-IT" sz="1600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Titolo 3"/>
          <p:cNvSpPr>
            <a:spLocks noGrp="1"/>
          </p:cNvSpPr>
          <p:nvPr>
            <p:ph type="title"/>
          </p:nvPr>
        </p:nvSpPr>
        <p:spPr>
          <a:xfrm>
            <a:off x="179512" y="0"/>
            <a:ext cx="6624736" cy="836712"/>
          </a:xfrm>
        </p:spPr>
        <p:txBody>
          <a:bodyPr>
            <a:normAutofit/>
          </a:bodyPr>
          <a:lstStyle/>
          <a:p>
            <a:pPr algn="ctr"/>
            <a:r>
              <a:rPr lang="it-IT" sz="24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Euro </a:t>
            </a:r>
            <a:r>
              <a:rPr lang="it-IT" sz="2400" b="1" i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Health</a:t>
            </a:r>
            <a:r>
              <a:rPr lang="it-IT" sz="24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 Consumer </a:t>
            </a:r>
            <a:r>
              <a:rPr lang="it-IT" sz="2400" b="1" i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Index</a:t>
            </a:r>
            <a:r>
              <a:rPr lang="it-IT" sz="24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’s </a:t>
            </a:r>
            <a:r>
              <a:rPr lang="it-IT" sz="2400" b="1" i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brief</a:t>
            </a:r>
            <a:r>
              <a:rPr lang="it-IT" sz="24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Comments</a:t>
            </a:r>
            <a:endParaRPr lang="it-IT" sz="2400" b="1" i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48130" name="Picture 2" descr="Risultati immagini per euro health consumer 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0"/>
            <a:ext cx="1108348" cy="1568739"/>
          </a:xfrm>
          <a:prstGeom prst="rect">
            <a:avLst/>
          </a:prstGeom>
          <a:noFill/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2952328" cy="1731640"/>
          </a:xfrm>
          <a:prstGeom prst="rect">
            <a:avLst/>
          </a:prstGeom>
          <a:noFill/>
          <a:ln>
            <a:noFill/>
          </a:ln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3851920" y="2348880"/>
            <a:ext cx="4608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30-day case fatality for AMI is decreased. It’s8,6% with a low inter-regional variability.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1" name="Immagin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61048"/>
            <a:ext cx="2833016" cy="17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23528" y="4005064"/>
            <a:ext cx="52565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% of caesarean sections is decreasing: 24,5% for the very first time under Italian thresholds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of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25%,</a:t>
            </a:r>
            <a:r>
              <a:rPr kumimoji="0" lang="en-US" sz="1600" b="0" i="0" u="none" strike="noStrike" cap="none" normalizeH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despite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the fact that there are relevant differences among regions and inside each region, at local level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20000"/>
                <a:lumOff val="80000"/>
              </a:schemeClr>
            </a:gs>
            <a:gs pos="40000">
              <a:schemeClr val="bg1">
                <a:tint val="90000"/>
                <a:shade val="90000"/>
                <a:satMod val="120000"/>
              </a:schemeClr>
            </a:gs>
            <a:gs pos="100000">
              <a:schemeClr val="bg1">
                <a:tint val="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Risultati immagini per tesch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077072"/>
            <a:ext cx="771600" cy="771600"/>
          </a:xfrm>
          <a:prstGeom prst="rect">
            <a:avLst/>
          </a:prstGeom>
          <a:noFill/>
        </p:spPr>
      </p:pic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>
          <a:xfrm>
            <a:off x="251520" y="6309320"/>
            <a:ext cx="5040560" cy="365760"/>
          </a:xfrm>
        </p:spPr>
        <p:txBody>
          <a:bodyPr/>
          <a:lstStyle/>
          <a:p>
            <a:r>
              <a:rPr lang="it-IT" sz="160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AEMH-FEMS Presentation - Lisbon 2018</a:t>
            </a:r>
            <a:endParaRPr lang="it-IT" sz="1600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4690864" cy="490066"/>
          </a:xfrm>
        </p:spPr>
        <p:txBody>
          <a:bodyPr>
            <a:normAutofit/>
          </a:bodyPr>
          <a:lstStyle/>
          <a:p>
            <a:r>
              <a:rPr lang="it-IT" sz="2400" dirty="0" err="1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General</a:t>
            </a:r>
            <a:r>
              <a:rPr lang="it-IT" sz="24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it-IT" sz="2400" dirty="0" err="1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country</a:t>
            </a:r>
            <a:r>
              <a:rPr lang="it-IT" sz="24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information</a:t>
            </a:r>
            <a:endParaRPr lang="it-IT" sz="2400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Risultati immagini per italia cart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60648"/>
            <a:ext cx="3629025" cy="4286250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0" y="9807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60494000 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inhabitants</a:t>
            </a:r>
            <a:endParaRPr lang="it-IT" sz="160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052" name="Picture 4" descr="Risultati immagini per simbolo mor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196752"/>
            <a:ext cx="241514" cy="424099"/>
          </a:xfrm>
          <a:prstGeom prst="rect">
            <a:avLst/>
          </a:prstGeom>
          <a:noFill/>
        </p:spPr>
      </p:pic>
      <p:pic>
        <p:nvPicPr>
          <p:cNvPr id="2054" name="Picture 6" descr="Risultati immagini per simbolo nascit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620688"/>
            <a:ext cx="1023960" cy="563920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2987824" y="126876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647000 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deaths</a:t>
            </a:r>
            <a:endParaRPr lang="it-IT" sz="16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275856" y="620688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464000 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births</a:t>
            </a:r>
            <a:endParaRPr lang="it-IT" sz="16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Freccia a destra 11"/>
          <p:cNvSpPr/>
          <p:nvPr/>
        </p:nvSpPr>
        <p:spPr>
          <a:xfrm>
            <a:off x="251520" y="1916832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 rot="10800000">
            <a:off x="2843808" y="1916832"/>
            <a:ext cx="288032" cy="72008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67544" y="170080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337000 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immigrants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+12%</a:t>
            </a:r>
            <a:endParaRPr lang="it-IT" sz="16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059832" y="170080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153000 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emigrants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 -2,6%</a:t>
            </a:r>
            <a:endParaRPr lang="it-IT" sz="16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056" name="Picture 8" descr="Risultati immagini per simbolo donn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348880"/>
            <a:ext cx="674730" cy="504056"/>
          </a:xfrm>
          <a:prstGeom prst="rect">
            <a:avLst/>
          </a:prstGeom>
          <a:noFill/>
        </p:spPr>
      </p:pic>
      <p:sp>
        <p:nvSpPr>
          <p:cNvPr id="17" name="CasellaDiTesto 16"/>
          <p:cNvSpPr txBox="1"/>
          <p:nvPr/>
        </p:nvSpPr>
        <p:spPr>
          <a:xfrm>
            <a:off x="683568" y="2420888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Fertility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rate 1,34%   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median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age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31,8 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years</a:t>
            </a:r>
            <a:endParaRPr lang="it-IT" sz="16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123728" y="2996952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Life 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expectancy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at birth: 84,9 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years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for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women and 80,6 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years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for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men</a:t>
            </a:r>
            <a:endParaRPr lang="it-IT" sz="16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058" name="Picture 10" descr="Immagine correlat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996952"/>
            <a:ext cx="2160240" cy="1925432"/>
          </a:xfrm>
          <a:prstGeom prst="rect">
            <a:avLst/>
          </a:prstGeom>
          <a:noFill/>
        </p:spPr>
      </p:pic>
      <p:sp>
        <p:nvSpPr>
          <p:cNvPr id="20" name="Freccia a destra 19"/>
          <p:cNvSpPr/>
          <p:nvPr/>
        </p:nvSpPr>
        <p:spPr>
          <a:xfrm rot="2820000">
            <a:off x="863973" y="3702737"/>
            <a:ext cx="100811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2411760" y="4653136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u="sng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Population</a:t>
            </a:r>
            <a:r>
              <a:rPr lang="it-IT" sz="1600" u="sng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sz="1600" u="sng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age</a:t>
            </a:r>
            <a:r>
              <a:rPr lang="it-IT" sz="1600" u="sng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sz="1600" u="sng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structure</a:t>
            </a:r>
            <a:r>
              <a:rPr lang="it-IT" sz="1600" u="sng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:</a:t>
            </a:r>
          </a:p>
          <a:p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22,6%  &gt; 65 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years</a:t>
            </a:r>
            <a:endParaRPr lang="it-IT" sz="160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64,1%  between15 and 64 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years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      MEDIAN AGE 45 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years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</a:p>
          <a:p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13,4%  &lt;15 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years</a:t>
            </a:r>
            <a:endParaRPr lang="it-IT" sz="16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4" name="Parentesi graffa chiusa 23"/>
          <p:cNvSpPr/>
          <p:nvPr/>
        </p:nvSpPr>
        <p:spPr>
          <a:xfrm>
            <a:off x="5796136" y="5013176"/>
            <a:ext cx="216024" cy="6480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323528" y="5805264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COMMENTS: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adequate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campaigns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promotions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prevention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policies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ability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manage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comorbidities</a:t>
            </a:r>
            <a:endParaRPr lang="it-IT" sz="1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>
          <a:xfrm>
            <a:off x="251520" y="6309320"/>
            <a:ext cx="5040560" cy="365760"/>
          </a:xfrm>
        </p:spPr>
        <p:txBody>
          <a:bodyPr/>
          <a:lstStyle/>
          <a:p>
            <a:r>
              <a:rPr lang="it-IT" sz="160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AEMH-FEMS Presentation - Lisbon 2018</a:t>
            </a:r>
            <a:endParaRPr lang="it-IT" sz="1600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Titolo 3"/>
          <p:cNvSpPr>
            <a:spLocks noGrp="1"/>
          </p:cNvSpPr>
          <p:nvPr>
            <p:ph type="title"/>
          </p:nvPr>
        </p:nvSpPr>
        <p:spPr>
          <a:xfrm>
            <a:off x="179512" y="0"/>
            <a:ext cx="6624736" cy="836712"/>
          </a:xfrm>
        </p:spPr>
        <p:txBody>
          <a:bodyPr>
            <a:normAutofit/>
          </a:bodyPr>
          <a:lstStyle/>
          <a:p>
            <a:pPr algn="ctr"/>
            <a:r>
              <a:rPr lang="it-IT" sz="24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Euro </a:t>
            </a:r>
            <a:r>
              <a:rPr lang="it-IT" sz="2400" b="1" i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Health</a:t>
            </a:r>
            <a:r>
              <a:rPr lang="it-IT" sz="24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 Consumer </a:t>
            </a:r>
            <a:r>
              <a:rPr lang="it-IT" sz="2400" b="1" i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Index</a:t>
            </a:r>
            <a:r>
              <a:rPr lang="it-IT" sz="24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’s </a:t>
            </a:r>
            <a:r>
              <a:rPr lang="it-IT" sz="2400" b="1" i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brief</a:t>
            </a:r>
            <a:r>
              <a:rPr lang="it-IT" sz="24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Comments</a:t>
            </a:r>
            <a:endParaRPr lang="it-IT" sz="2400" b="1" i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48130" name="Picture 2" descr="Risultati immagini per euro health consumer 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0"/>
            <a:ext cx="1108348" cy="1568739"/>
          </a:xfrm>
          <a:prstGeom prst="rect">
            <a:avLst/>
          </a:prstGeom>
          <a:noFill/>
        </p:spPr>
      </p:pic>
      <p:pic>
        <p:nvPicPr>
          <p:cNvPr id="12" name="Immagin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61048"/>
            <a:ext cx="3045202" cy="1923611"/>
          </a:xfrm>
          <a:prstGeom prst="rect">
            <a:avLst/>
          </a:prstGeom>
          <a:noFill/>
          <a:ln>
            <a:noFill/>
          </a:ln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323528" y="4149080"/>
            <a:ext cx="522007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Italians use 27,5 DDD/1000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ab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/die while EU average is 22,4. DDD is Defined Daily  Dose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Rx subsidy. As said above regarding waiting times and out of pocket payment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magin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456384" cy="18364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851920" y="1700808"/>
            <a:ext cx="48965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Data shows that smokers are about 20% of population over 14 years old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Italian Government has recently promoted an important vaccination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campaign,causing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problems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with public opinion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(no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vax associations). Result is that we are reaching a good vaccination coverage rate.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>
          <a:xfrm>
            <a:off x="251520" y="6492240"/>
            <a:ext cx="5040560" cy="365760"/>
          </a:xfrm>
        </p:spPr>
        <p:txBody>
          <a:bodyPr/>
          <a:lstStyle/>
          <a:p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AEMH-FEMS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Presentation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-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Lisbon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2018</a:t>
            </a:r>
            <a:endParaRPr lang="it-IT" sz="1600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Titolo 3"/>
          <p:cNvSpPr>
            <a:spLocks noGrp="1"/>
          </p:cNvSpPr>
          <p:nvPr>
            <p:ph type="title"/>
          </p:nvPr>
        </p:nvSpPr>
        <p:spPr>
          <a:xfrm>
            <a:off x="1187624" y="1268760"/>
            <a:ext cx="6624736" cy="836712"/>
          </a:xfrm>
        </p:spPr>
        <p:txBody>
          <a:bodyPr>
            <a:normAutofit/>
          </a:bodyPr>
          <a:lstStyle/>
          <a:p>
            <a:pPr algn="ctr"/>
            <a:r>
              <a:rPr lang="it-IT" sz="24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PROS AND CONS</a:t>
            </a:r>
            <a:endParaRPr lang="it-IT" sz="2400" b="1" i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58372" name="Picture 4" descr="Risultati immagini per torta compleanno 40 anni fumet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1728192" cy="1728192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/>
        </p:nvSpPr>
        <p:spPr>
          <a:xfrm>
            <a:off x="3059832" y="692696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u="sng" dirty="0" smtClean="0">
                <a:solidFill>
                  <a:srgbClr val="00B050"/>
                </a:solidFill>
                <a:latin typeface="Bookman Old Style" pitchFamily="18" charset="0"/>
              </a:rPr>
              <a:t>Happy 40th </a:t>
            </a:r>
            <a:r>
              <a:rPr lang="it-IT" sz="2000" b="1" i="1" u="sng" dirty="0" err="1" smtClean="0">
                <a:solidFill>
                  <a:srgbClr val="00B050"/>
                </a:solidFill>
                <a:latin typeface="Bookman Old Style" pitchFamily="18" charset="0"/>
              </a:rPr>
              <a:t>birthday</a:t>
            </a:r>
            <a:r>
              <a:rPr lang="it-IT" sz="2000" b="1" i="1" u="sng" dirty="0" smtClean="0">
                <a:solidFill>
                  <a:srgbClr val="00B050"/>
                </a:solidFill>
                <a:latin typeface="Bookman Old Style" pitchFamily="18" charset="0"/>
              </a:rPr>
              <a:t>!!!!!</a:t>
            </a:r>
            <a:endParaRPr lang="it-IT" sz="2000" b="1" i="1" u="sng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0" y="3789040"/>
            <a:ext cx="3312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a universal and equal access to high quality healthcare services to all citizens</a:t>
            </a:r>
            <a:endParaRPr lang="it-IT" sz="20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851920" y="20608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The system is as sustainable as we want it to be ..</a:t>
            </a:r>
            <a:endParaRPr lang="it-IT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3131840" y="2780928"/>
            <a:ext cx="601216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Courier New" pitchFamily="49" charset="0"/>
              </a:rPr>
              <a:t>- to adopt prevention policies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Courier New" pitchFamily="49" charset="0"/>
              </a:rPr>
              <a:t>a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Courier New" pitchFamily="49" charset="0"/>
              </a:rPr>
              <a:t>broader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Courier New" pitchFamily="49" charset="0"/>
              </a:rPr>
              <a:t>perspective that goes beyond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Courier New" pitchFamily="49" charset="0"/>
              </a:rPr>
              <a:t>direct,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Courier New" pitchFamily="49" charset="0"/>
              </a:rPr>
              <a:t>indirect and short term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Courier New" pitchFamily="49" charset="0"/>
              </a:rPr>
              <a:t>costs)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Courier New" pitchFamily="49" charset="0"/>
              </a:rPr>
              <a:t>- to improve long term care ( due to age structure society)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Courier New" pitchFamily="49" charset="0"/>
              </a:rPr>
              <a:t>- to overcome health sector regional federalism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Courier New" pitchFamily="49" charset="0"/>
              </a:rPr>
              <a:t>(that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Courier New" pitchFamily="49" charset="0"/>
              </a:rPr>
              <a:t>cause further costs)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Courier New" pitchFamily="49" charset="0"/>
              </a:rPr>
              <a:t>- to increase number of beds (also to prevent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Courier New" pitchFamily="49" charset="0"/>
              </a:rPr>
              <a:t>infections’ disease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Courier New" pitchFamily="49" charset="0"/>
              </a:rPr>
              <a:t>that could prolong hospital stay)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Courier New" pitchFamily="49" charset="0"/>
              </a:rPr>
              <a:t>- to control private hospital activity (costs are less auditable, workforce happens to be exploited)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Courier New" pitchFamily="49" charset="0"/>
              </a:rPr>
              <a:t>- to invest on staff resources ( to optimize fixed costs and the use of medical equipments)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5837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>
          <a:xfrm>
            <a:off x="251520" y="6309320"/>
            <a:ext cx="5040560" cy="365760"/>
          </a:xfrm>
        </p:spPr>
        <p:txBody>
          <a:bodyPr/>
          <a:lstStyle/>
          <a:p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AEMH-FEMS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Presentation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-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Lisbon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2018</a:t>
            </a:r>
            <a:endParaRPr lang="it-IT" sz="1600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Titolo 3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624736" cy="360040"/>
          </a:xfrm>
        </p:spPr>
        <p:txBody>
          <a:bodyPr>
            <a:noAutofit/>
          </a:bodyPr>
          <a:lstStyle/>
          <a:p>
            <a:pPr algn="ctr"/>
            <a:r>
              <a:rPr lang="it-IT" sz="2400" b="1" i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Present</a:t>
            </a:r>
            <a:r>
              <a:rPr lang="it-IT" sz="24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 situation and </a:t>
            </a:r>
            <a:r>
              <a:rPr lang="it-IT" sz="2400" b="1" i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plans</a:t>
            </a:r>
            <a:endParaRPr lang="it-IT" sz="2400" b="1" i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39552" y="1124744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Italian government is characterized by a fragile political stability and it’s unknown how long it will last</a:t>
            </a:r>
            <a:endParaRPr lang="it-IT" sz="20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9396" name="Picture 4" descr="Risultati immagini per dimissio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2286000" cy="2286001"/>
          </a:xfrm>
          <a:prstGeom prst="rect">
            <a:avLst/>
          </a:prstGeom>
          <a:noFill/>
        </p:spPr>
      </p:pic>
      <p:pic>
        <p:nvPicPr>
          <p:cNvPr id="59398" name="Picture 6" descr="Risultati immagini per mala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789040"/>
            <a:ext cx="2160240" cy="2880320"/>
          </a:xfrm>
          <a:prstGeom prst="rect">
            <a:avLst/>
          </a:prstGeom>
          <a:noFill/>
        </p:spPr>
      </p:pic>
      <p:sp>
        <p:nvSpPr>
          <p:cNvPr id="14" name="Freccia a destra 13"/>
          <p:cNvSpPr/>
          <p:nvPr/>
        </p:nvSpPr>
        <p:spPr>
          <a:xfrm>
            <a:off x="4067944" y="5157192"/>
            <a:ext cx="172819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755576" y="494116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err="1" smtClean="0">
                <a:solidFill>
                  <a:srgbClr val="0070C0"/>
                </a:solidFill>
                <a:latin typeface="Comic Sans MS" pitchFamily="66" charset="0"/>
              </a:rPr>
              <a:t>Italian</a:t>
            </a:r>
            <a:r>
              <a:rPr lang="it-IT" sz="2400" b="1" i="1" dirty="0" smtClean="0">
                <a:solidFill>
                  <a:srgbClr val="0070C0"/>
                </a:solidFill>
                <a:latin typeface="Comic Sans MS" pitchFamily="66" charset="0"/>
              </a:rPr>
              <a:t> public </a:t>
            </a:r>
            <a:r>
              <a:rPr lang="it-IT" sz="2400" b="1" i="1" dirty="0" err="1" smtClean="0">
                <a:solidFill>
                  <a:srgbClr val="0070C0"/>
                </a:solidFill>
                <a:latin typeface="Comic Sans MS" pitchFamily="66" charset="0"/>
              </a:rPr>
              <a:t>healthcare</a:t>
            </a:r>
            <a:r>
              <a:rPr lang="it-IT" sz="2400" b="1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it-IT" sz="2400" b="1" i="1" dirty="0" err="1" smtClean="0">
                <a:solidFill>
                  <a:srgbClr val="0070C0"/>
                </a:solidFill>
                <a:latin typeface="Comic Sans MS" pitchFamily="66" charset="0"/>
              </a:rPr>
              <a:t>sector</a:t>
            </a:r>
            <a:endParaRPr lang="it-IT" sz="24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20000"/>
                <a:lumOff val="80000"/>
              </a:schemeClr>
            </a:gs>
            <a:gs pos="40000">
              <a:schemeClr val="bg1">
                <a:tint val="90000"/>
                <a:shade val="90000"/>
                <a:satMod val="120000"/>
              </a:schemeClr>
            </a:gs>
            <a:gs pos="100000">
              <a:schemeClr val="bg1">
                <a:tint val="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67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i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Medical</a:t>
            </a:r>
            <a:r>
              <a:rPr lang="it-IT" sz="36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sz="3600" b="1" i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education</a:t>
            </a:r>
            <a:r>
              <a:rPr lang="it-IT" sz="36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sz="3600" b="1" i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pathway</a:t>
            </a:r>
            <a:r>
              <a:rPr lang="it-IT" sz="36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endParaRPr lang="it-IT" sz="2000" b="1" i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>
          <a:xfrm>
            <a:off x="251520" y="6309320"/>
            <a:ext cx="5040560" cy="365760"/>
          </a:xfrm>
        </p:spPr>
        <p:txBody>
          <a:bodyPr/>
          <a:lstStyle/>
          <a:p>
            <a:r>
              <a:rPr lang="it-IT" sz="160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AEMH-FEMS Presentation - Lisbon 2018</a:t>
            </a:r>
            <a:endParaRPr lang="it-IT" sz="1600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403648" y="1772816"/>
            <a:ext cx="6840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u="sng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Medical</a:t>
            </a:r>
            <a:r>
              <a:rPr lang="it-IT" b="1" i="1" u="sng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b="1" i="1" u="sng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degree</a:t>
            </a:r>
            <a:r>
              <a:rPr lang="it-IT" b="1" i="1" u="sng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: 9100 </a:t>
            </a:r>
            <a:r>
              <a:rPr lang="it-IT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available</a:t>
            </a:r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seats</a:t>
            </a:r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. 89,8% </a:t>
            </a:r>
            <a:r>
              <a:rPr lang="it-IT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of</a:t>
            </a:r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them</a:t>
            </a:r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complete the educational </a:t>
            </a:r>
            <a:r>
              <a:rPr lang="it-IT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path</a:t>
            </a:r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in 6 </a:t>
            </a:r>
            <a:r>
              <a:rPr lang="it-IT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years</a:t>
            </a:r>
            <a:endParaRPr lang="it-IT" b="1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endParaRPr lang="it-IT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it-IT" b="1" i="1" u="sng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Qualification</a:t>
            </a:r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: 4-7 </a:t>
            </a:r>
            <a:r>
              <a:rPr lang="it-IT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months</a:t>
            </a:r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to</a:t>
            </a:r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get</a:t>
            </a:r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the </a:t>
            </a:r>
            <a:r>
              <a:rPr lang="it-IT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licence</a:t>
            </a:r>
            <a:endParaRPr lang="it-IT" b="1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endParaRPr lang="it-IT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it-IT" b="1" i="1" u="sng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PGT </a:t>
            </a:r>
            <a:r>
              <a:rPr lang="it-IT" b="1" i="1" u="sng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courses</a:t>
            </a:r>
            <a:r>
              <a:rPr lang="it-IT" b="1" i="1" u="sng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: </a:t>
            </a:r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6600 + 1000 </a:t>
            </a:r>
            <a:r>
              <a:rPr lang="it-IT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contracts</a:t>
            </a:r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. In 2017, 15000</a:t>
            </a:r>
            <a:endParaRPr lang="it-IT" b="1" i="1" u="sng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participants</a:t>
            </a:r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.</a:t>
            </a:r>
          </a:p>
          <a:p>
            <a:pPr algn="ctr"/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PGT </a:t>
            </a:r>
            <a:r>
              <a:rPr lang="it-IT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has</a:t>
            </a:r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variable</a:t>
            </a:r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lenght</a:t>
            </a:r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, </a:t>
            </a:r>
            <a:r>
              <a:rPr lang="it-IT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from</a:t>
            </a:r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4 </a:t>
            </a:r>
            <a:r>
              <a:rPr lang="it-IT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to</a:t>
            </a:r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6 </a:t>
            </a:r>
            <a:r>
              <a:rPr lang="it-IT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years</a:t>
            </a:r>
            <a:endParaRPr lang="it-IT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endParaRPr lang="it-IT" sz="1600" b="1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endParaRPr lang="it-IT" sz="1600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endParaRPr lang="it-IT" sz="1600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27584" y="1772816"/>
            <a:ext cx="432048" cy="7920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827584" y="2708920"/>
            <a:ext cx="432048" cy="1440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>
            <a:off x="611560" y="3068960"/>
            <a:ext cx="864096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umetto 3 10"/>
          <p:cNvSpPr/>
          <p:nvPr/>
        </p:nvSpPr>
        <p:spPr>
          <a:xfrm>
            <a:off x="179512" y="4293096"/>
            <a:ext cx="2592288" cy="792088"/>
          </a:xfrm>
          <a:prstGeom prst="wedgeEllipseCallout">
            <a:avLst/>
          </a:prstGeom>
          <a:noFill/>
          <a:ln>
            <a:solidFill>
              <a:srgbClr val="00B0F0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611560" y="450912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On </a:t>
            </a:r>
            <a:r>
              <a:rPr lang="it-IT" sz="14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average</a:t>
            </a:r>
            <a:r>
              <a:rPr lang="it-IT" sz="14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, </a:t>
            </a:r>
            <a:r>
              <a:rPr lang="it-IT" sz="14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from</a:t>
            </a:r>
            <a:r>
              <a:rPr lang="it-IT" sz="14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10 </a:t>
            </a:r>
            <a:r>
              <a:rPr lang="it-IT" sz="14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to</a:t>
            </a:r>
            <a:r>
              <a:rPr lang="it-IT" sz="14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13 </a:t>
            </a:r>
            <a:r>
              <a:rPr lang="it-IT" sz="14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years</a:t>
            </a:r>
            <a:endParaRPr lang="it-IT" sz="14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23528" y="5805264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COMMENTS: -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decrease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enrollments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medical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degree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courses</a:t>
            </a:r>
            <a:endParaRPr lang="it-IT" sz="1600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increase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PGT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contracts</a:t>
            </a:r>
            <a:endParaRPr lang="it-IT" sz="1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20000"/>
                <a:lumOff val="80000"/>
              </a:schemeClr>
            </a:gs>
            <a:gs pos="40000">
              <a:schemeClr val="bg1">
                <a:tint val="90000"/>
                <a:shade val="90000"/>
                <a:satMod val="120000"/>
              </a:schemeClr>
            </a:gs>
            <a:gs pos="100000">
              <a:schemeClr val="bg1">
                <a:tint val="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>
          <a:xfrm>
            <a:off x="251520" y="6309320"/>
            <a:ext cx="5040560" cy="365760"/>
          </a:xfrm>
        </p:spPr>
        <p:txBody>
          <a:bodyPr/>
          <a:lstStyle/>
          <a:p>
            <a:r>
              <a:rPr lang="it-IT" sz="160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AEMH-FEMS Presentation - Lisbon 2018</a:t>
            </a:r>
            <a:endParaRPr lang="it-IT" sz="1600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Titolo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136904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i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Medical</a:t>
            </a:r>
            <a:r>
              <a:rPr lang="it-IT" sz="36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information  </a:t>
            </a:r>
            <a:r>
              <a:rPr lang="it-IT" sz="2400" b="1" i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patient</a:t>
            </a:r>
            <a:r>
              <a:rPr lang="it-IT" sz="24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sz="2400" b="1" i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access</a:t>
            </a:r>
            <a:r>
              <a:rPr lang="it-IT" sz="24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data</a:t>
            </a:r>
            <a:endParaRPr lang="it-IT" sz="2000" b="1" i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3528" y="1124744"/>
            <a:ext cx="79928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u="sng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Hospital </a:t>
            </a:r>
            <a:r>
              <a:rPr lang="it-IT" i="1" u="sng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activities</a:t>
            </a:r>
            <a:r>
              <a:rPr lang="it-IT" i="1" u="sng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:</a:t>
            </a:r>
          </a:p>
          <a:p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In 2016</a:t>
            </a:r>
          </a:p>
          <a:p>
            <a:pPr>
              <a:buFont typeface="Arial" pitchFamily="34" charset="0"/>
              <a:buChar char="•"/>
            </a:pP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8240942 hospital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discharges</a:t>
            </a:r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195000 hospital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beds</a:t>
            </a:r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3,7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beds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/1000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ab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   0,7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beds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for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long-term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care</a:t>
            </a:r>
          </a:p>
          <a:p>
            <a:endParaRPr lang="it-IT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it-IT" i="1" u="sng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Emergency</a:t>
            </a:r>
            <a:r>
              <a:rPr lang="it-IT" i="1" u="sng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u="sng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Department</a:t>
            </a:r>
            <a:r>
              <a:rPr lang="it-IT" i="1" u="sng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24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millions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of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visits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	1%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red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tags</a:t>
            </a:r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lvl="2"/>
            <a:r>
              <a:rPr lang="it-IT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	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	18% yellow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tags</a:t>
            </a:r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lvl="2"/>
            <a:r>
              <a:rPr lang="it-IT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	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	66% green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tags</a:t>
            </a:r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lvl="2"/>
            <a:r>
              <a:rPr lang="it-IT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	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	15%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white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tags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				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51520" y="429309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u="sng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Waiting</a:t>
            </a:r>
            <a:r>
              <a:rPr lang="it-IT" i="1" u="sng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u="sng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times</a:t>
            </a:r>
            <a:r>
              <a:rPr lang="it-IT" i="1" u="sng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:</a:t>
            </a:r>
          </a:p>
          <a:p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Green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tags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    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from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70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to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300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minutes</a:t>
            </a:r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Yellow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tags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   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from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30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to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120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minutes</a:t>
            </a:r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it-IT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35% 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of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emergency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departments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offer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web information</a:t>
            </a:r>
            <a:endParaRPr lang="it-IT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23528" y="5805264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COMMENTS: -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too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high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percentual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beds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full * 99%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115%</a:t>
            </a:r>
          </a:p>
          <a:p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- GP inside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casualties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treat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white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tags</a:t>
            </a:r>
            <a:endParaRPr lang="it-IT" sz="1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20000"/>
                <a:lumOff val="80000"/>
              </a:schemeClr>
            </a:gs>
            <a:gs pos="40000">
              <a:schemeClr val="bg1">
                <a:tint val="90000"/>
                <a:shade val="90000"/>
                <a:satMod val="120000"/>
              </a:schemeClr>
            </a:gs>
            <a:gs pos="100000">
              <a:schemeClr val="bg1">
                <a:tint val="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>
          <a:xfrm>
            <a:off x="251520" y="6309320"/>
            <a:ext cx="5040560" cy="365760"/>
          </a:xfrm>
        </p:spPr>
        <p:txBody>
          <a:bodyPr/>
          <a:lstStyle/>
          <a:p>
            <a:r>
              <a:rPr lang="it-IT" sz="160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AEMH-FEMS Presentation - Lisbon 2018</a:t>
            </a:r>
            <a:endParaRPr lang="it-IT" sz="1600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Titolo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136904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i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Medical</a:t>
            </a:r>
            <a:r>
              <a:rPr lang="it-IT" sz="36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information  </a:t>
            </a:r>
            <a:r>
              <a:rPr lang="it-IT" sz="2400" b="1" i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medical</a:t>
            </a:r>
            <a:r>
              <a:rPr lang="it-IT" sz="24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sz="2400" b="1" i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workforce</a:t>
            </a:r>
            <a:endParaRPr lang="it-IT" sz="2000" b="1" i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95536" y="1700808"/>
            <a:ext cx="79928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296000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doctors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are in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active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practice</a:t>
            </a:r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185650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doctors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have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one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or more PGT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title</a:t>
            </a:r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104000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doctors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work in NHS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with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a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permanent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contract</a:t>
            </a:r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it-IT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	</a:t>
            </a:r>
            <a:r>
              <a:rPr lang="it-IT" i="1" u="sng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MEDIAN AGE IS 53.06 YEARS</a:t>
            </a:r>
          </a:p>
          <a:p>
            <a:endParaRPr lang="it-IT" i="1" u="sng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12000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doctors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work in NHS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with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temporary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contracts</a:t>
            </a:r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54831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General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Practitioners</a:t>
            </a:r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endParaRPr lang="it-IT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		</a:t>
            </a:r>
          </a:p>
          <a:p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    20000-25000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young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doctors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are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waiting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to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access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to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PGT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schools</a:t>
            </a:r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		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23528" y="5157192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COMMENTS: - in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years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great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retirements</a:t>
            </a:r>
            <a:endParaRPr lang="it-IT" sz="1600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increase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misuse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temporary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contracts</a:t>
            </a:r>
            <a:endParaRPr lang="it-IT" sz="1600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need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educational planning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otherwise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unemployed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doctors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	       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going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increase</a:t>
            </a:r>
            <a:endParaRPr lang="it-IT" sz="1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Risultati immagini per segnale perico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504056" cy="504056"/>
          </a:xfrm>
          <a:prstGeom prst="rect">
            <a:avLst/>
          </a:prstGeom>
          <a:noFill/>
        </p:spPr>
      </p:pic>
      <p:pic>
        <p:nvPicPr>
          <p:cNvPr id="12" name="Picture 2" descr="Risultati immagini per segnale perico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4077072"/>
            <a:ext cx="504056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20000"/>
                <a:lumOff val="80000"/>
              </a:schemeClr>
            </a:gs>
            <a:gs pos="40000">
              <a:schemeClr val="bg1">
                <a:tint val="90000"/>
                <a:shade val="90000"/>
                <a:satMod val="120000"/>
              </a:schemeClr>
            </a:gs>
            <a:gs pos="100000">
              <a:schemeClr val="bg1">
                <a:tint val="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>
          <a:xfrm>
            <a:off x="251520" y="6309320"/>
            <a:ext cx="5040560" cy="365760"/>
          </a:xfrm>
        </p:spPr>
        <p:txBody>
          <a:bodyPr/>
          <a:lstStyle/>
          <a:p>
            <a:r>
              <a:rPr lang="it-IT" sz="160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AEMH-FEMS Presentation - Lisbon 2018</a:t>
            </a:r>
            <a:endParaRPr lang="it-IT" sz="1600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Titolo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136904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i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Medical</a:t>
            </a:r>
            <a:r>
              <a:rPr lang="it-IT" sz="36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information  </a:t>
            </a:r>
            <a:r>
              <a:rPr lang="it-IT" sz="2400" b="1" i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financial</a:t>
            </a:r>
            <a:r>
              <a:rPr lang="it-IT" sz="24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data</a:t>
            </a:r>
            <a:endParaRPr lang="it-IT" sz="2000" b="1" i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3528" y="2276872"/>
            <a:ext cx="6120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Year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2018</a:t>
            </a:r>
          </a:p>
          <a:p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H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ealthcare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sector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budget: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about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113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billion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euros</a:t>
            </a:r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it-IT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6.5%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of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italian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GDP</a:t>
            </a:r>
          </a:p>
          <a:p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Year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2020, 6.3%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of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GDP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23528" y="5085184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COMMENTS: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italian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government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makes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healthcare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fund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strictly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connected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GDP.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fact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well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staff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shortages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lack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planning,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proves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isn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’t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interest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invest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money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sector</a:t>
            </a:r>
            <a:endParaRPr lang="it-IT" sz="1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Risultati immagini per grafico verso il bas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700808"/>
            <a:ext cx="2202707" cy="2202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20000"/>
                <a:lumOff val="80000"/>
              </a:schemeClr>
            </a:gs>
            <a:gs pos="40000">
              <a:schemeClr val="bg1">
                <a:tint val="90000"/>
                <a:shade val="90000"/>
                <a:satMod val="120000"/>
              </a:schemeClr>
            </a:gs>
            <a:gs pos="100000">
              <a:schemeClr val="bg1">
                <a:tint val="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>
          <a:xfrm>
            <a:off x="251520" y="6309320"/>
            <a:ext cx="5040560" cy="365760"/>
          </a:xfrm>
        </p:spPr>
        <p:txBody>
          <a:bodyPr/>
          <a:lstStyle/>
          <a:p>
            <a:r>
              <a:rPr lang="it-IT" sz="160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AEMH-FEMS Presentation - Lisbon 2018</a:t>
            </a:r>
            <a:endParaRPr lang="it-IT" sz="1600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Titolo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136904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i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Medical</a:t>
            </a:r>
            <a:r>
              <a:rPr lang="it-IT" sz="36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information  </a:t>
            </a:r>
            <a:r>
              <a:rPr lang="it-IT" sz="24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EWTD </a:t>
            </a:r>
            <a:r>
              <a:rPr lang="it-IT" sz="2400" b="1" i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enforcement</a:t>
            </a:r>
            <a:endParaRPr lang="it-IT" sz="2000" b="1" i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3528" y="1124744"/>
            <a:ext cx="61206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EWTD 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was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transposed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in Italy in 2014</a:t>
            </a:r>
          </a:p>
          <a:p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Not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fully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implemented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yet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Daily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rest</a:t>
            </a:r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48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hours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weekly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workimg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time</a:t>
            </a:r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CME</a:t>
            </a:r>
          </a:p>
          <a:p>
            <a:pPr>
              <a:buFont typeface="Arial" pitchFamily="34" charset="0"/>
              <a:buChar char="•"/>
            </a:pP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Days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off</a:t>
            </a:r>
          </a:p>
          <a:p>
            <a:pPr>
              <a:buFont typeface="Arial" pitchFamily="34" charset="0"/>
              <a:buChar char="•"/>
            </a:pP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Violations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during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PGT</a:t>
            </a:r>
          </a:p>
          <a:p>
            <a:pPr>
              <a:buFont typeface="Arial" pitchFamily="34" charset="0"/>
              <a:buChar char="•"/>
            </a:pPr>
            <a:endParaRPr lang="it-IT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	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Attempting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to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derogate</a:t>
            </a:r>
            <a:endParaRPr lang="it-IT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23528" y="5085184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COMMENTS: - the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new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employments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making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doctors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aware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rights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- cultural and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mental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  <a:endParaRPr lang="it-IT" sz="1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20000"/>
                <a:lumOff val="80000"/>
              </a:schemeClr>
            </a:gs>
            <a:gs pos="40000">
              <a:schemeClr val="bg1">
                <a:tint val="90000"/>
                <a:shade val="90000"/>
                <a:satMod val="120000"/>
              </a:schemeClr>
            </a:gs>
            <a:gs pos="100000">
              <a:schemeClr val="bg1">
                <a:tint val="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>
          <a:xfrm>
            <a:off x="251520" y="6309320"/>
            <a:ext cx="5040560" cy="365760"/>
          </a:xfrm>
        </p:spPr>
        <p:txBody>
          <a:bodyPr/>
          <a:lstStyle/>
          <a:p>
            <a:r>
              <a:rPr lang="it-IT" sz="160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AEMH-FEMS Presentation - Lisbon 2018</a:t>
            </a:r>
            <a:endParaRPr lang="it-IT" sz="1600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Titolo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136904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i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Migrations</a:t>
            </a:r>
            <a:endParaRPr lang="it-IT" sz="2000" b="1" i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3528" y="1556792"/>
            <a:ext cx="6120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2006-2016   4600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doctors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left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Italy</a:t>
            </a:r>
          </a:p>
          <a:p>
            <a:endParaRPr lang="it-IT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Main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destinations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: UK,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Switzerland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, Israel, France,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Germany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and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Belgium</a:t>
            </a:r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it-IT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it-IT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2006-2016    3262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doctors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came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in Italy</a:t>
            </a:r>
          </a:p>
          <a:p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No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certain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data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regarding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countries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of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origin</a:t>
            </a:r>
            <a:endParaRPr lang="it-IT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23528" y="5085184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COMMENTS: - the educational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path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primary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PGT training,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costs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average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150000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euro…</a:t>
            </a:r>
            <a:endParaRPr lang="it-IT" sz="1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Lalla\Documents\immagini per diapo\CrossBorderFraud-Ic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700808"/>
            <a:ext cx="2005013" cy="2005013"/>
          </a:xfrm>
          <a:prstGeom prst="rect">
            <a:avLst/>
          </a:prstGeom>
          <a:noFill/>
        </p:spPr>
      </p:pic>
      <p:pic>
        <p:nvPicPr>
          <p:cNvPr id="27651" name="Picture 3" descr="C:\Users\Lalla\Documents\immagini per diapo\sacco-di-sold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5517232"/>
            <a:ext cx="769268" cy="769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>
          <a:xfrm>
            <a:off x="251520" y="6309320"/>
            <a:ext cx="5040560" cy="365760"/>
          </a:xfrm>
        </p:spPr>
        <p:txBody>
          <a:bodyPr/>
          <a:lstStyle/>
          <a:p>
            <a:r>
              <a:rPr lang="it-IT" sz="160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AEMH-FEMS Presentation - Lisbon 2018</a:t>
            </a:r>
            <a:endParaRPr lang="it-IT" sz="1600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sp useBgFill="1">
        <p:nvSpPr>
          <p:cNvPr id="8" name="Titolo 3"/>
          <p:cNvSpPr>
            <a:spLocks noGrp="1"/>
          </p:cNvSpPr>
          <p:nvPr>
            <p:ph type="title"/>
          </p:nvPr>
        </p:nvSpPr>
        <p:spPr>
          <a:xfrm>
            <a:off x="179512" y="0"/>
            <a:ext cx="8136904" cy="864096"/>
          </a:xfrm>
        </p:spPr>
        <p:txBody>
          <a:bodyPr>
            <a:normAutofit/>
          </a:bodyPr>
          <a:lstStyle/>
          <a:p>
            <a:pPr algn="ctr"/>
            <a:r>
              <a:rPr lang="it-IT" sz="36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Hospital Network</a:t>
            </a:r>
            <a:endParaRPr lang="it-IT" sz="2000" b="1" i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3074" name="Picture 2" descr="Risultati immagini per osped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2668833" cy="203721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059832" y="1286977"/>
            <a:ext cx="608416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Presidi Ospedalieri di base ( </a:t>
            </a:r>
            <a:r>
              <a:rPr kumimoji="0" lang="it-IT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Local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Hospital </a:t>
            </a:r>
            <a:r>
              <a:rPr kumimoji="0" lang="it-IT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Centre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catchment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area 80000-150000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inhabitants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It is provided with casualty ward, and the following departments or services: internal medicine, general surgery, orthopedics, anesthesia and ( on call work) radiology, laboratory and blood bank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Presidi Ospedalieri di I livello ( First </a:t>
            </a:r>
            <a:r>
              <a:rPr kumimoji="0" lang="it-IT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degree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Hospital </a:t>
            </a:r>
            <a:r>
              <a:rPr kumimoji="0" lang="it-IT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Centre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catchment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area 150000-300000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inhabitants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In addition on the above: Gynecology and Obstetrician services, Pediatrician, cardiology an d cardiology intensive care, Neurology, Oncology, ophthalmology, ENT, urology.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Presidi Ospedalieri di II livello (</a:t>
            </a:r>
            <a:r>
              <a:rPr kumimoji="0" lang="it-IT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Second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degree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Hospital </a:t>
            </a:r>
            <a:r>
              <a:rPr kumimoji="0" lang="it-IT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Centre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catchment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area 600000-1200000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inhabitants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In addition on the above, it is equipped with the more sophisticated services.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475</TotalTime>
  <Words>1607</Words>
  <Application>Microsoft Office PowerPoint</Application>
  <PresentationFormat>Presentazione su schermo (4:3)</PresentationFormat>
  <Paragraphs>245</Paragraphs>
  <Slides>22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2" baseType="lpstr">
      <vt:lpstr>Arial</vt:lpstr>
      <vt:lpstr>Bookman Old Style</vt:lpstr>
      <vt:lpstr>Calibri</vt:lpstr>
      <vt:lpstr>Century Schoolbook</vt:lpstr>
      <vt:lpstr>Comic Sans MS</vt:lpstr>
      <vt:lpstr>Courier New</vt:lpstr>
      <vt:lpstr>Times New Roman</vt:lpstr>
      <vt:lpstr>Wingdings</vt:lpstr>
      <vt:lpstr>Wingdings 2</vt:lpstr>
      <vt:lpstr>Loggia</vt:lpstr>
      <vt:lpstr>Italian healthcare system - making a point -</vt:lpstr>
      <vt:lpstr>General country information</vt:lpstr>
      <vt:lpstr>Medical education pathway </vt:lpstr>
      <vt:lpstr>Medical information  patient access data</vt:lpstr>
      <vt:lpstr>Medical information  medical workforce</vt:lpstr>
      <vt:lpstr>Medical information  financial data</vt:lpstr>
      <vt:lpstr>Medical information  EWTD enforcement</vt:lpstr>
      <vt:lpstr>Migrations</vt:lpstr>
      <vt:lpstr>Hospital Network</vt:lpstr>
      <vt:lpstr>Hospital Network</vt:lpstr>
      <vt:lpstr>E-HEALTH</vt:lpstr>
      <vt:lpstr>WAITING LISTS</vt:lpstr>
      <vt:lpstr>WAITING LISTS</vt:lpstr>
      <vt:lpstr>ACCESSIBILITY </vt:lpstr>
      <vt:lpstr>OUT OF POCKET PAYMENT</vt:lpstr>
      <vt:lpstr>Euro Health Consumer Index’s Comments</vt:lpstr>
      <vt:lpstr>Euro Health Consumer Index’s Comments</vt:lpstr>
      <vt:lpstr>Euro Health Consumer Index’s brief Comments</vt:lpstr>
      <vt:lpstr>Euro Health Consumer Index’s brief Comments</vt:lpstr>
      <vt:lpstr>Euro Health Consumer Index’s brief Comments</vt:lpstr>
      <vt:lpstr>PROS AND CONS</vt:lpstr>
      <vt:lpstr>Present situation and plans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Italian healthcare system -status of the art-</dc:title>
  <dc:creator>Alessandra Spedicato</dc:creator>
  <cp:lastModifiedBy>Leonardo Li Vecchi</cp:lastModifiedBy>
  <cp:revision>40</cp:revision>
  <dcterms:created xsi:type="dcterms:W3CDTF">2018-05-19T07:55:24Z</dcterms:created>
  <dcterms:modified xsi:type="dcterms:W3CDTF">2018-05-20T17:01:42Z</dcterms:modified>
</cp:coreProperties>
</file>